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9" r:id="rId4"/>
    <p:sldId id="260" r:id="rId5"/>
    <p:sldId id="261" r:id="rId6"/>
    <p:sldId id="262" r:id="rId7"/>
    <p:sldId id="258"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ADFF9BF4-426B-4778-8402-F0F37F145E1B}" type="datetimeFigureOut">
              <a:rPr lang="en-US" smtClean="0"/>
              <a:t>1/29/2013</a:t>
            </a:fld>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5E63EA47-73A0-417F-A4A1-F45D81D210E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FF9BF4-426B-4778-8402-F0F37F145E1B}" type="datetimeFigureOut">
              <a:rPr lang="en-US" smtClean="0"/>
              <a:t>1/29/2013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63EA47-73A0-417F-A4A1-F45D81D210E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FF9BF4-426B-4778-8402-F0F37F145E1B}" type="datetimeFigureOut">
              <a:rPr lang="en-US" smtClean="0"/>
              <a:t>1/29/2013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63EA47-73A0-417F-A4A1-F45D81D210E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FF9BF4-426B-4778-8402-F0F37F145E1B}" type="datetimeFigureOut">
              <a:rPr lang="en-US" smtClean="0"/>
              <a:t>1/29/2013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63EA47-73A0-417F-A4A1-F45D81D210E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FF9BF4-426B-4778-8402-F0F37F145E1B}" type="datetimeFigureOut">
              <a:rPr lang="en-US" smtClean="0"/>
              <a:t>1/29/2013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63EA47-73A0-417F-A4A1-F45D81D210E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ADFF9BF4-426B-4778-8402-F0F37F145E1B}" type="datetimeFigureOut">
              <a:rPr lang="en-US" smtClean="0"/>
              <a:t>1/29/2013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63EA47-73A0-417F-A4A1-F45D81D210EA}" type="slidenum">
              <a:rPr lang="en-US" smtClean="0"/>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ADFF9BF4-426B-4778-8402-F0F37F145E1B}" type="datetimeFigureOut">
              <a:rPr lang="en-US" smtClean="0"/>
              <a:t>1/29/2013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63EA47-73A0-417F-A4A1-F45D81D210EA}" type="slidenum">
              <a:rPr lang="en-US" smtClean="0"/>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FF9BF4-426B-4778-8402-F0F37F145E1B}" type="datetimeFigureOut">
              <a:rPr lang="en-US" smtClean="0"/>
              <a:t>1/29/2013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63EA47-73A0-417F-A4A1-F45D81D210E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FF9BF4-426B-4778-8402-F0F37F145E1B}" type="datetimeFigureOut">
              <a:rPr lang="en-US" smtClean="0"/>
              <a:t>1/29/2013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63EA47-73A0-417F-A4A1-F45D81D210E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ADFF9BF4-426B-4778-8402-F0F37F145E1B}" type="datetimeFigureOut">
              <a:rPr lang="en-US" smtClean="0"/>
              <a:t>1/29/2013</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a:p>
        </p:txBody>
      </p:sp>
      <p:sp>
        <p:nvSpPr>
          <p:cNvPr id="7" name="Slide Number Placeholder 6"/>
          <p:cNvSpPr>
            <a:spLocks noGrp="1"/>
          </p:cNvSpPr>
          <p:nvPr>
            <p:ph type="sldNum" sz="quarter" idx="12"/>
          </p:nvPr>
        </p:nvSpPr>
        <p:spPr>
          <a:xfrm rot="60000">
            <a:off x="7557313" y="5896961"/>
            <a:ext cx="554023" cy="365125"/>
          </a:xfrm>
        </p:spPr>
        <p:txBody>
          <a:bodyPr/>
          <a:lstStyle/>
          <a:p>
            <a:fld id="{5E63EA47-73A0-417F-A4A1-F45D81D210E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ADFF9BF4-426B-4778-8402-F0F37F145E1B}" type="datetimeFigureOut">
              <a:rPr lang="en-US" smtClean="0"/>
              <a:t>1/29/2013</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5E63EA47-73A0-417F-A4A1-F45D81D210E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ADFF9BF4-426B-4778-8402-F0F37F145E1B}" type="datetimeFigureOut">
              <a:rPr lang="en-US" smtClean="0"/>
              <a:t>1/29/2013</a:t>
            </a:fld>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5E63EA47-73A0-417F-A4A1-F45D81D210E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1600200"/>
            <a:ext cx="6553200" cy="1752600"/>
          </a:xfrm>
        </p:spPr>
        <p:txBody>
          <a:bodyPr>
            <a:normAutofit/>
          </a:bodyPr>
          <a:lstStyle/>
          <a:p>
            <a:r>
              <a:rPr lang="en-US" sz="4000" b="1" dirty="0" smtClean="0">
                <a:effectLst>
                  <a:outerShdw blurRad="38100" dist="38100" dir="2700000" algn="tl">
                    <a:srgbClr val="000000">
                      <a:alpha val="43137"/>
                    </a:srgbClr>
                  </a:outerShdw>
                </a:effectLst>
              </a:rPr>
              <a:t>PRIOTIES FOR ADVENTIST EDUCATION</a:t>
            </a:r>
            <a:endParaRPr lang="en-US" sz="4000" b="1"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727200" y="4038600"/>
            <a:ext cx="5712179" cy="1222022"/>
          </a:xfrm>
          <a:ln>
            <a:solidFill>
              <a:schemeClr val="bg2">
                <a:lumMod val="90000"/>
              </a:schemeClr>
            </a:solidFill>
          </a:ln>
        </p:spPr>
        <p:txBody>
          <a:bodyPr/>
          <a:lstStyle/>
          <a:p>
            <a:r>
              <a:rPr lang="en-US" dirty="0" smtClean="0">
                <a:effectLst>
                  <a:outerShdw blurRad="38100" dist="38100" dir="2700000" algn="tl">
                    <a:srgbClr val="000000">
                      <a:alpha val="43137"/>
                    </a:srgbClr>
                  </a:outerShdw>
                </a:effectLst>
              </a:rPr>
              <a:t>PRESENTED BY </a:t>
            </a:r>
          </a:p>
          <a:p>
            <a:r>
              <a:rPr lang="en-US" dirty="0" smtClean="0">
                <a:effectLst>
                  <a:outerShdw blurRad="38100" dist="38100" dir="2700000" algn="tl">
                    <a:srgbClr val="000000">
                      <a:alpha val="43137"/>
                    </a:srgbClr>
                  </a:outerShdw>
                </a:effectLst>
              </a:rPr>
              <a:t>M CHIBALA</a:t>
            </a:r>
            <a:endParaRPr lang="en-US"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circle(in)">
                                      <p:cBhvr>
                                        <p:cTn id="11" dur="2000"/>
                                        <p:tgtEl>
                                          <p:spTgt spid="3">
                                            <p:bg/>
                                          </p:spTgt>
                                        </p:tgtEl>
                                      </p:cBhvr>
                                    </p:animEffect>
                                  </p:childTnLst>
                                </p:cTn>
                              </p:par>
                              <p:par>
                                <p:cTn id="12" presetID="6" presetClass="entr" presetSubtype="16" fill="hold" grpId="0" nodeType="with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in)">
                                      <p:cBhvr>
                                        <p:cTn id="14" dur="2000"/>
                                        <p:tgtEl>
                                          <p:spTgt spid="3">
                                            <p:txEl>
                                              <p:pRg st="0" end="0"/>
                                            </p:txEl>
                                          </p:spTgt>
                                        </p:tgtEl>
                                      </p:cBhvr>
                                    </p:animEffect>
                                  </p:childTnLst>
                                </p:cTn>
                              </p:par>
                              <p:par>
                                <p:cTn id="15" presetID="6" presetClass="entr" presetSubtype="16"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90600" y="914400"/>
            <a:ext cx="7162800" cy="1371600"/>
          </a:xfrm>
          <a:ln>
            <a:solidFill>
              <a:schemeClr val="bg2">
                <a:lumMod val="90000"/>
              </a:schemeClr>
            </a:solidFill>
          </a:ln>
        </p:spPr>
        <p:txBody>
          <a:bodyPr>
            <a:normAutofit fontScale="90000"/>
          </a:bodyPr>
          <a:lstStyle/>
          <a:p>
            <a:pPr algn="ctr"/>
            <a:r>
              <a:rPr dirty="0" smtClean="0"/>
              <a:t>SCHOOLS OF THE PROPHETS OUR MODEL</a:t>
            </a:r>
            <a:endParaRPr lang="en-US" dirty="0"/>
          </a:p>
        </p:txBody>
      </p:sp>
      <p:sp>
        <p:nvSpPr>
          <p:cNvPr id="2" name="Content Placeholder 1"/>
          <p:cNvSpPr>
            <a:spLocks noGrp="1"/>
          </p:cNvSpPr>
          <p:nvPr>
            <p:ph idx="1"/>
          </p:nvPr>
        </p:nvSpPr>
        <p:spPr>
          <a:xfrm>
            <a:off x="914400" y="2286000"/>
            <a:ext cx="7315200" cy="3886200"/>
          </a:xfrm>
        </p:spPr>
        <p:txBody>
          <a:bodyPr>
            <a:normAutofit/>
          </a:bodyPr>
          <a:lstStyle/>
          <a:p>
            <a:pPr algn="just"/>
            <a:r>
              <a:rPr lang="en-GB" sz="3200" dirty="0">
                <a:latin typeface="Bell MT" pitchFamily="18" charset="0"/>
              </a:rPr>
              <a:t>Every youth, whether his parents were rich or poor, was taught some trade. Even though he was to be educated for holy office, knowledge of practical life was regarded as essential to the greatest usefulness. Many, also, of the teachers supported themselves by manual </a:t>
            </a:r>
            <a:r>
              <a:rPr lang="en-GB" sz="3200" dirty="0" smtClean="0">
                <a:latin typeface="Bell MT" pitchFamily="18" charset="0"/>
              </a:rPr>
              <a:t>labour. </a:t>
            </a:r>
            <a:endParaRPr lang="en-US" sz="3200" dirty="0">
              <a:latin typeface="Bell MT" pitchFamily="18" charset="0"/>
            </a:endParaRPr>
          </a:p>
        </p:txBody>
      </p:sp>
    </p:spTree>
    <p:extLst>
      <p:ext uri="{BB962C8B-B14F-4D97-AF65-F5344CB8AC3E}">
        <p14:creationId xmlns:p14="http://schemas.microsoft.com/office/powerpoint/2010/main" val="12161975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19200" y="838200"/>
            <a:ext cx="7010400" cy="1219200"/>
          </a:xfrm>
          <a:ln>
            <a:solidFill>
              <a:schemeClr val="bg2">
                <a:lumMod val="90000"/>
              </a:schemeClr>
            </a:solidFill>
          </a:ln>
        </p:spPr>
        <p:txBody>
          <a:bodyPr>
            <a:normAutofit fontScale="90000"/>
          </a:bodyPr>
          <a:lstStyle/>
          <a:p>
            <a:pPr algn="ctr"/>
            <a:r>
              <a:rPr dirty="0" smtClean="0"/>
              <a:t>SCHOOLS OF THE PROPHETS OUR MODEL</a:t>
            </a:r>
            <a:endParaRPr lang="en-US" dirty="0"/>
          </a:p>
        </p:txBody>
      </p:sp>
      <p:sp>
        <p:nvSpPr>
          <p:cNvPr id="2" name="Content Placeholder 1"/>
          <p:cNvSpPr>
            <a:spLocks noGrp="1"/>
          </p:cNvSpPr>
          <p:nvPr>
            <p:ph idx="1"/>
          </p:nvPr>
        </p:nvSpPr>
        <p:spPr>
          <a:xfrm>
            <a:off x="838200" y="2209800"/>
            <a:ext cx="7391400" cy="3886200"/>
          </a:xfrm>
        </p:spPr>
        <p:txBody>
          <a:bodyPr>
            <a:noAutofit/>
          </a:bodyPr>
          <a:lstStyle/>
          <a:p>
            <a:pPr algn="just"/>
            <a:r>
              <a:rPr lang="en-GB" sz="3200" dirty="0">
                <a:latin typeface="Bell MT" pitchFamily="18" charset="0"/>
              </a:rPr>
              <a:t>These schools proved to be one of the means most effective in promoting that righteousness which "</a:t>
            </a:r>
            <a:r>
              <a:rPr lang="en-GB" sz="3200" dirty="0" err="1">
                <a:latin typeface="Bell MT" pitchFamily="18" charset="0"/>
              </a:rPr>
              <a:t>exalteth</a:t>
            </a:r>
            <a:r>
              <a:rPr lang="en-GB" sz="3200" dirty="0">
                <a:latin typeface="Bell MT" pitchFamily="18" charset="0"/>
              </a:rPr>
              <a:t> a nation." Proverbs 14:34. In no small degree they aided in laying the foundation of that </a:t>
            </a:r>
            <a:r>
              <a:rPr lang="en-GB" sz="3200" dirty="0" err="1">
                <a:latin typeface="Bell MT" pitchFamily="18" charset="0"/>
              </a:rPr>
              <a:t>marvelous</a:t>
            </a:r>
            <a:r>
              <a:rPr lang="en-GB" sz="3200" dirty="0">
                <a:latin typeface="Bell MT" pitchFamily="18" charset="0"/>
              </a:rPr>
              <a:t> prosperity which distinguished the reigns of David and Solomon. – Ed. 47</a:t>
            </a:r>
            <a:endParaRPr lang="en-US" sz="3200" dirty="0">
              <a:latin typeface="Bell MT" pitchFamily="18" charset="0"/>
            </a:endParaRPr>
          </a:p>
        </p:txBody>
      </p:sp>
    </p:spTree>
    <p:extLst>
      <p:ext uri="{BB962C8B-B14F-4D97-AF65-F5344CB8AC3E}">
        <p14:creationId xmlns:p14="http://schemas.microsoft.com/office/powerpoint/2010/main" val="12496187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66800" y="762000"/>
            <a:ext cx="7010400" cy="1219200"/>
          </a:xfrm>
          <a:ln>
            <a:solidFill>
              <a:schemeClr val="bg2">
                <a:lumMod val="90000"/>
              </a:schemeClr>
            </a:solidFill>
          </a:ln>
        </p:spPr>
        <p:txBody>
          <a:bodyPr>
            <a:normAutofit fontScale="90000"/>
          </a:bodyPr>
          <a:lstStyle/>
          <a:p>
            <a:pPr algn="ctr"/>
            <a:r>
              <a:rPr dirty="0" smtClean="0"/>
              <a:t>SCHOOLS OF THE PROPHETS OUR MODEL</a:t>
            </a:r>
            <a:endParaRPr lang="en-US" dirty="0"/>
          </a:p>
        </p:txBody>
      </p:sp>
      <p:sp>
        <p:nvSpPr>
          <p:cNvPr id="2" name="Content Placeholder 1"/>
          <p:cNvSpPr>
            <a:spLocks noGrp="1"/>
          </p:cNvSpPr>
          <p:nvPr>
            <p:ph idx="1"/>
          </p:nvPr>
        </p:nvSpPr>
        <p:spPr>
          <a:xfrm>
            <a:off x="990600" y="2133600"/>
            <a:ext cx="7239000" cy="3962400"/>
          </a:xfrm>
        </p:spPr>
        <p:txBody>
          <a:bodyPr>
            <a:normAutofit/>
          </a:bodyPr>
          <a:lstStyle/>
          <a:p>
            <a:pPr algn="just"/>
            <a:r>
              <a:rPr lang="en-GB" sz="3200" dirty="0">
                <a:latin typeface="Bell MT" pitchFamily="18" charset="0"/>
              </a:rPr>
              <a:t>The principles taught in the schools of the prophets were the same </a:t>
            </a:r>
            <a:r>
              <a:rPr lang="en-GB" sz="3200">
                <a:latin typeface="Bell MT" pitchFamily="18" charset="0"/>
              </a:rPr>
              <a:t>that </a:t>
            </a:r>
            <a:r>
              <a:rPr lang="en-GB" sz="3200" smtClean="0">
                <a:latin typeface="Bell MT" pitchFamily="18" charset="0"/>
              </a:rPr>
              <a:t>moulded </a:t>
            </a:r>
            <a:r>
              <a:rPr lang="en-GB" sz="3200" dirty="0">
                <a:latin typeface="Bell MT" pitchFamily="18" charset="0"/>
              </a:rPr>
              <a:t>David's character and shaped his life. The word of God was his instructor. Ibid p 48</a:t>
            </a:r>
            <a:endParaRPr lang="en-US" sz="3200" dirty="0">
              <a:latin typeface="Bell MT" pitchFamily="18" charset="0"/>
            </a:endParaRPr>
          </a:p>
        </p:txBody>
      </p:sp>
    </p:spTree>
    <p:extLst>
      <p:ext uri="{BB962C8B-B14F-4D97-AF65-F5344CB8AC3E}">
        <p14:creationId xmlns:p14="http://schemas.microsoft.com/office/powerpoint/2010/main" val="15844370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90600" y="762000"/>
            <a:ext cx="7086600" cy="1219200"/>
          </a:xfrm>
          <a:ln>
            <a:solidFill>
              <a:schemeClr val="bg2">
                <a:lumMod val="90000"/>
              </a:schemeClr>
            </a:solidFill>
          </a:ln>
        </p:spPr>
        <p:txBody>
          <a:bodyPr>
            <a:normAutofit fontScale="90000"/>
          </a:bodyPr>
          <a:lstStyle/>
          <a:p>
            <a:pPr algn="ctr"/>
            <a:r>
              <a:rPr dirty="0" smtClean="0"/>
              <a:t>SCHOOLS OF THE PROPHETS OUR MODEL</a:t>
            </a:r>
            <a:endParaRPr lang="en-US" dirty="0"/>
          </a:p>
        </p:txBody>
      </p:sp>
      <p:sp>
        <p:nvSpPr>
          <p:cNvPr id="2" name="Content Placeholder 1"/>
          <p:cNvSpPr>
            <a:spLocks noGrp="1"/>
          </p:cNvSpPr>
          <p:nvPr>
            <p:ph idx="1"/>
          </p:nvPr>
        </p:nvSpPr>
        <p:spPr>
          <a:xfrm>
            <a:off x="838200" y="2133600"/>
            <a:ext cx="7391400" cy="3962400"/>
          </a:xfrm>
        </p:spPr>
        <p:txBody>
          <a:bodyPr>
            <a:normAutofit/>
          </a:bodyPr>
          <a:lstStyle/>
          <a:p>
            <a:pPr algn="just"/>
            <a:r>
              <a:rPr lang="en-GB" sz="2800" dirty="0">
                <a:latin typeface="Bell MT" pitchFamily="18" charset="0"/>
              </a:rPr>
              <a:t>While there are different degrees of development and different manifestations of His power to meet the wants of men in the different ages, God's work in all time is the same. The Teacher is the same. God's character and His plan are the same. With Him "is no variableness, neither shadow of turning." James 1:17. Ed 50</a:t>
            </a:r>
            <a:endParaRPr lang="en-US" sz="2800" dirty="0">
              <a:latin typeface="Bell MT" pitchFamily="18" charset="0"/>
            </a:endParaRPr>
          </a:p>
        </p:txBody>
      </p:sp>
    </p:spTree>
    <p:extLst>
      <p:ext uri="{BB962C8B-B14F-4D97-AF65-F5344CB8AC3E}">
        <p14:creationId xmlns:p14="http://schemas.microsoft.com/office/powerpoint/2010/main" val="40524985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90600" y="762000"/>
            <a:ext cx="7086600" cy="1219200"/>
          </a:xfrm>
          <a:ln>
            <a:solidFill>
              <a:schemeClr val="bg2">
                <a:lumMod val="90000"/>
              </a:schemeClr>
            </a:solidFill>
          </a:ln>
        </p:spPr>
        <p:txBody>
          <a:bodyPr>
            <a:normAutofit fontScale="90000"/>
          </a:bodyPr>
          <a:lstStyle/>
          <a:p>
            <a:pPr algn="ctr"/>
            <a:r>
              <a:rPr lang="en-GB" sz="4800" dirty="0"/>
              <a:t>Relation of Dress to Education</a:t>
            </a:r>
            <a:endParaRPr lang="en-US" sz="4800" dirty="0"/>
          </a:p>
        </p:txBody>
      </p:sp>
      <p:sp>
        <p:nvSpPr>
          <p:cNvPr id="2" name="Content Placeholder 1"/>
          <p:cNvSpPr>
            <a:spLocks noGrp="1"/>
          </p:cNvSpPr>
          <p:nvPr>
            <p:ph idx="1"/>
          </p:nvPr>
        </p:nvSpPr>
        <p:spPr>
          <a:xfrm>
            <a:off x="838200" y="1981200"/>
            <a:ext cx="7467600" cy="4114800"/>
          </a:xfrm>
        </p:spPr>
        <p:txBody>
          <a:bodyPr>
            <a:normAutofit/>
          </a:bodyPr>
          <a:lstStyle/>
          <a:p>
            <a:pPr algn="just"/>
            <a:r>
              <a:rPr lang="en-GB" sz="3200" dirty="0">
                <a:latin typeface="Bell MT" pitchFamily="18" charset="0"/>
              </a:rPr>
              <a:t>No education can be complete that does not teach right principles in regard to dress. Without such teaching, the work of education is too often retarded and perverted. Love of dress, and devotion to fashion, are among the teacher's most formidable rivals and most effective hindrances. {Ed 246.1} </a:t>
            </a:r>
            <a:endParaRPr lang="en-US" sz="3200" dirty="0">
              <a:latin typeface="Bell MT" pitchFamily="18" charset="0"/>
            </a:endParaRPr>
          </a:p>
        </p:txBody>
      </p:sp>
    </p:spTree>
    <p:extLst>
      <p:ext uri="{BB962C8B-B14F-4D97-AF65-F5344CB8AC3E}">
        <p14:creationId xmlns:p14="http://schemas.microsoft.com/office/powerpoint/2010/main" val="28050889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90600" y="762000"/>
            <a:ext cx="7162800" cy="1143000"/>
          </a:xfrm>
          <a:ln>
            <a:solidFill>
              <a:schemeClr val="bg2">
                <a:lumMod val="90000"/>
              </a:schemeClr>
            </a:solidFill>
          </a:ln>
        </p:spPr>
        <p:txBody>
          <a:bodyPr>
            <a:normAutofit fontScale="90000"/>
          </a:bodyPr>
          <a:lstStyle/>
          <a:p>
            <a:pPr algn="ctr"/>
            <a:r>
              <a:rPr lang="en-GB" sz="4800" dirty="0"/>
              <a:t>Relation of Dress to Education</a:t>
            </a:r>
            <a:endParaRPr lang="en-US" sz="4800" dirty="0"/>
          </a:p>
        </p:txBody>
      </p:sp>
      <p:sp>
        <p:nvSpPr>
          <p:cNvPr id="2" name="Content Placeholder 1"/>
          <p:cNvSpPr>
            <a:spLocks noGrp="1"/>
          </p:cNvSpPr>
          <p:nvPr>
            <p:ph idx="1"/>
          </p:nvPr>
        </p:nvSpPr>
        <p:spPr>
          <a:xfrm>
            <a:off x="762000" y="2057400"/>
            <a:ext cx="7467600" cy="4114800"/>
          </a:xfrm>
        </p:spPr>
        <p:txBody>
          <a:bodyPr>
            <a:normAutofit fontScale="92500" lnSpcReduction="10000"/>
          </a:bodyPr>
          <a:lstStyle/>
          <a:p>
            <a:pPr algn="just"/>
            <a:r>
              <a:rPr lang="en-GB" sz="3200" dirty="0">
                <a:latin typeface="Bell MT" pitchFamily="18" charset="0"/>
              </a:rPr>
              <a:t>Fashion is a mistress that rules with an iron hand. In very many homes the strength and time and attention of parents and children are absorbed in meeting her demands. </a:t>
            </a:r>
            <a:r>
              <a:rPr lang="en-GB" sz="3200" dirty="0" smtClean="0">
                <a:latin typeface="Bell MT" pitchFamily="18" charset="0"/>
              </a:rPr>
              <a:t>The rich are ambitious to outdo one another in conforming to her ever-varying styles; the middle and poorer classes strive to approach the standard set by those supposed to be above them. </a:t>
            </a:r>
            <a:endParaRPr lang="en-US" sz="3200" dirty="0">
              <a:latin typeface="Bell MT" pitchFamily="18" charset="0"/>
            </a:endParaRPr>
          </a:p>
        </p:txBody>
      </p:sp>
    </p:spTree>
    <p:extLst>
      <p:ext uri="{BB962C8B-B14F-4D97-AF65-F5344CB8AC3E}">
        <p14:creationId xmlns:p14="http://schemas.microsoft.com/office/powerpoint/2010/main" val="20417524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19200" y="685800"/>
            <a:ext cx="6858000" cy="1219200"/>
          </a:xfrm>
          <a:ln>
            <a:solidFill>
              <a:schemeClr val="bg2">
                <a:lumMod val="90000"/>
              </a:schemeClr>
            </a:solidFill>
          </a:ln>
        </p:spPr>
        <p:txBody>
          <a:bodyPr>
            <a:normAutofit fontScale="90000"/>
          </a:bodyPr>
          <a:lstStyle/>
          <a:p>
            <a:pPr algn="ctr"/>
            <a:r>
              <a:rPr lang="en-GB" sz="4800" dirty="0"/>
              <a:t>Relation of Dress to Education</a:t>
            </a:r>
            <a:endParaRPr lang="en-US" sz="4800" dirty="0"/>
          </a:p>
        </p:txBody>
      </p:sp>
      <p:sp>
        <p:nvSpPr>
          <p:cNvPr id="2" name="Content Placeholder 1"/>
          <p:cNvSpPr>
            <a:spLocks noGrp="1"/>
          </p:cNvSpPr>
          <p:nvPr>
            <p:ph idx="1"/>
          </p:nvPr>
        </p:nvSpPr>
        <p:spPr>
          <a:xfrm>
            <a:off x="990600" y="2133600"/>
            <a:ext cx="7239000" cy="3962400"/>
          </a:xfrm>
        </p:spPr>
        <p:txBody>
          <a:bodyPr>
            <a:normAutofit/>
          </a:bodyPr>
          <a:lstStyle/>
          <a:p>
            <a:pPr algn="just"/>
            <a:r>
              <a:rPr lang="en-GB" sz="3200" dirty="0">
                <a:latin typeface="Bell MT" pitchFamily="18" charset="0"/>
              </a:rPr>
              <a:t>Where means or strength is limited, and the ambition for gentility is great, the burden becomes almost insupportable.  {Ed 246.2</a:t>
            </a:r>
            <a:endParaRPr lang="en-US" sz="3200" dirty="0">
              <a:latin typeface="Bell MT" pitchFamily="18" charset="0"/>
            </a:endParaRPr>
          </a:p>
        </p:txBody>
      </p:sp>
    </p:spTree>
    <p:extLst>
      <p:ext uri="{BB962C8B-B14F-4D97-AF65-F5344CB8AC3E}">
        <p14:creationId xmlns:p14="http://schemas.microsoft.com/office/powerpoint/2010/main" val="1171451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90600" y="762000"/>
            <a:ext cx="7162800" cy="1143000"/>
          </a:xfrm>
          <a:ln>
            <a:solidFill>
              <a:schemeClr val="bg2">
                <a:lumMod val="90000"/>
              </a:schemeClr>
            </a:solidFill>
          </a:ln>
        </p:spPr>
        <p:txBody>
          <a:bodyPr>
            <a:normAutofit fontScale="90000"/>
          </a:bodyPr>
          <a:lstStyle/>
          <a:p>
            <a:pPr algn="ctr"/>
            <a:r>
              <a:rPr lang="en-GB" sz="4800" dirty="0"/>
              <a:t>Relation of Dress to Education</a:t>
            </a:r>
            <a:endParaRPr lang="en-US" sz="4800" dirty="0"/>
          </a:p>
        </p:txBody>
      </p:sp>
      <p:sp>
        <p:nvSpPr>
          <p:cNvPr id="2" name="Content Placeholder 1"/>
          <p:cNvSpPr>
            <a:spLocks noGrp="1"/>
          </p:cNvSpPr>
          <p:nvPr>
            <p:ph idx="1"/>
          </p:nvPr>
        </p:nvSpPr>
        <p:spPr>
          <a:xfrm>
            <a:off x="838200" y="1905000"/>
            <a:ext cx="7467600" cy="4419600"/>
          </a:xfrm>
        </p:spPr>
        <p:txBody>
          <a:bodyPr>
            <a:normAutofit fontScale="92500"/>
          </a:bodyPr>
          <a:lstStyle/>
          <a:p>
            <a:pPr algn="just"/>
            <a:r>
              <a:rPr lang="en-GB" sz="3200" dirty="0">
                <a:latin typeface="Bell MT" pitchFamily="18" charset="0"/>
              </a:rPr>
              <a:t>With many it matters not how becoming, or even beautiful, a garment may be, let the fashion change, and it must be remade or cast aside. The members of the household are doomed to ceaseless toil. There is no time for training the children, no time for prayer or Bible study, no time for helping the little ones to become acquainted with God through His works. Ed. 246. 3</a:t>
            </a:r>
            <a:endParaRPr lang="en-US" sz="3200" dirty="0">
              <a:latin typeface="Bell MT" pitchFamily="18" charset="0"/>
            </a:endParaRPr>
          </a:p>
        </p:txBody>
      </p:sp>
    </p:spTree>
    <p:extLst>
      <p:ext uri="{BB962C8B-B14F-4D97-AF65-F5344CB8AC3E}">
        <p14:creationId xmlns:p14="http://schemas.microsoft.com/office/powerpoint/2010/main" val="24695308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90600" y="762000"/>
            <a:ext cx="7162800" cy="1219200"/>
          </a:xfrm>
          <a:ln>
            <a:solidFill>
              <a:schemeClr val="bg2">
                <a:lumMod val="90000"/>
              </a:schemeClr>
            </a:solidFill>
          </a:ln>
        </p:spPr>
        <p:txBody>
          <a:bodyPr>
            <a:normAutofit fontScale="90000"/>
          </a:bodyPr>
          <a:lstStyle/>
          <a:p>
            <a:pPr algn="ctr"/>
            <a:r>
              <a:rPr lang="en-GB" sz="4800" dirty="0"/>
              <a:t>Relation of Dress to Education</a:t>
            </a:r>
            <a:endParaRPr lang="en-US" sz="4800" dirty="0"/>
          </a:p>
        </p:txBody>
      </p:sp>
      <p:sp>
        <p:nvSpPr>
          <p:cNvPr id="2" name="Content Placeholder 1"/>
          <p:cNvSpPr>
            <a:spLocks noGrp="1"/>
          </p:cNvSpPr>
          <p:nvPr>
            <p:ph idx="1"/>
          </p:nvPr>
        </p:nvSpPr>
        <p:spPr>
          <a:xfrm>
            <a:off x="838200" y="1981200"/>
            <a:ext cx="7467600" cy="4114800"/>
          </a:xfrm>
        </p:spPr>
        <p:txBody>
          <a:bodyPr>
            <a:normAutofit/>
          </a:bodyPr>
          <a:lstStyle/>
          <a:p>
            <a:pPr algn="just"/>
            <a:r>
              <a:rPr lang="en-GB" sz="3200" dirty="0">
                <a:latin typeface="Bell MT" pitchFamily="18" charset="0"/>
              </a:rPr>
              <a:t>The love of display produces extravagance, and in many young people kills the aspiration for a nobler life. Instead of seeking an education, they early engage in some occupation to earn money for indulging the passion for dress. And through this passion many a young girl is beguiled to ruin. {Ed 247}</a:t>
            </a:r>
            <a:endParaRPr lang="en-US" sz="3200" dirty="0">
              <a:latin typeface="Bell MT" pitchFamily="18" charset="0"/>
            </a:endParaRPr>
          </a:p>
        </p:txBody>
      </p:sp>
    </p:spTree>
    <p:extLst>
      <p:ext uri="{BB962C8B-B14F-4D97-AF65-F5344CB8AC3E}">
        <p14:creationId xmlns:p14="http://schemas.microsoft.com/office/powerpoint/2010/main" val="8728415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90600" y="1981200"/>
            <a:ext cx="7239000" cy="3657600"/>
          </a:xfrm>
        </p:spPr>
        <p:txBody>
          <a:bodyPr>
            <a:normAutofit/>
          </a:bodyPr>
          <a:lstStyle/>
          <a:p>
            <a:pPr algn="ctr"/>
            <a:r>
              <a:rPr lang="en-GB" sz="4400" dirty="0">
                <a:effectLst>
                  <a:outerShdw blurRad="38100" dist="38100" dir="2700000" algn="tl">
                    <a:srgbClr val="000000">
                      <a:alpha val="43137"/>
                    </a:srgbClr>
                  </a:outerShdw>
                </a:effectLst>
                <a:latin typeface="Bell MT" pitchFamily="18" charset="0"/>
              </a:rPr>
              <a:t>The Seventh-day Adventist church promotes the training of the heart, the hands and the head.</a:t>
            </a:r>
            <a:endParaRPr lang="en-US" sz="4400" dirty="0">
              <a:effectLst>
                <a:outerShdw blurRad="38100" dist="38100" dir="2700000" algn="tl">
                  <a:srgbClr val="000000">
                    <a:alpha val="43137"/>
                  </a:srgbClr>
                </a:outerShdw>
              </a:effectLst>
              <a:latin typeface="Bell MT" pitchFamily="18" charset="0"/>
            </a:endParaRPr>
          </a:p>
        </p:txBody>
      </p:sp>
    </p:spTree>
    <p:extLst>
      <p:ext uri="{BB962C8B-B14F-4D97-AF65-F5344CB8AC3E}">
        <p14:creationId xmlns:p14="http://schemas.microsoft.com/office/powerpoint/2010/main" val="22099714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023" y="817583"/>
            <a:ext cx="6965245" cy="935018"/>
          </a:xfrm>
          <a:ln>
            <a:solidFill>
              <a:schemeClr val="bg2">
                <a:lumMod val="90000"/>
              </a:schemeClr>
            </a:solidFill>
          </a:ln>
        </p:spPr>
        <p:txBody>
          <a:bodyPr/>
          <a:lstStyle/>
          <a:p>
            <a:r>
              <a:rPr lang="en-US" dirty="0" smtClean="0">
                <a:latin typeface="Bell MT" pitchFamily="18" charset="0"/>
              </a:rPr>
              <a:t>PRIORITIES</a:t>
            </a:r>
            <a:endParaRPr lang="en-US" dirty="0">
              <a:latin typeface="Bell MT" pitchFamily="18" charset="0"/>
            </a:endParaRPr>
          </a:p>
        </p:txBody>
      </p:sp>
      <p:sp>
        <p:nvSpPr>
          <p:cNvPr id="3" name="Content Placeholder 2"/>
          <p:cNvSpPr>
            <a:spLocks noGrp="1"/>
          </p:cNvSpPr>
          <p:nvPr>
            <p:ph idx="1"/>
          </p:nvPr>
        </p:nvSpPr>
        <p:spPr>
          <a:xfrm>
            <a:off x="914400" y="2057401"/>
            <a:ext cx="7391400" cy="3962399"/>
          </a:xfrm>
        </p:spPr>
        <p:txBody>
          <a:bodyPr>
            <a:noAutofit/>
          </a:bodyPr>
          <a:lstStyle/>
          <a:p>
            <a:pPr marL="457200" indent="-457200" algn="just">
              <a:buFont typeface="+mj-lt"/>
              <a:buAutoNum type="arabicPeriod"/>
            </a:pPr>
            <a:r>
              <a:rPr lang="en-US" sz="3000" dirty="0" smtClean="0">
                <a:latin typeface="Gabriola" pitchFamily="82" charset="0"/>
              </a:rPr>
              <a:t>Develop church schools in churches/districts</a:t>
            </a:r>
          </a:p>
          <a:p>
            <a:pPr marL="457200" indent="-457200" algn="just">
              <a:buFont typeface="+mj-lt"/>
              <a:buAutoNum type="arabicPeriod"/>
            </a:pPr>
            <a:r>
              <a:rPr lang="en-US" sz="3000" dirty="0" smtClean="0">
                <a:latin typeface="Gabriola" pitchFamily="82" charset="0"/>
              </a:rPr>
              <a:t>Promote Adventist Mission and identity</a:t>
            </a:r>
          </a:p>
          <a:p>
            <a:pPr marL="457200" indent="-457200" algn="just">
              <a:buFont typeface="+mj-lt"/>
              <a:buAutoNum type="arabicPeriod"/>
            </a:pPr>
            <a:r>
              <a:rPr lang="en-US" sz="3000" dirty="0" smtClean="0">
                <a:latin typeface="Gabriola" pitchFamily="82" charset="0"/>
              </a:rPr>
              <a:t>Develop leadership qualities and practices among teachers</a:t>
            </a:r>
          </a:p>
          <a:p>
            <a:pPr marL="457200" indent="-457200" algn="just">
              <a:buFont typeface="+mj-lt"/>
              <a:buAutoNum type="arabicPeriod"/>
            </a:pPr>
            <a:r>
              <a:rPr lang="en-US" sz="3000" dirty="0" smtClean="0">
                <a:latin typeface="Gabriola" pitchFamily="82" charset="0"/>
              </a:rPr>
              <a:t>Identify and employ mission-oriented/focused teachers in church schools</a:t>
            </a:r>
          </a:p>
          <a:p>
            <a:pPr marL="457200" indent="-457200" algn="just">
              <a:buFont typeface="+mj-lt"/>
              <a:buAutoNum type="arabicPeriod"/>
            </a:pPr>
            <a:r>
              <a:rPr lang="en-US" sz="3000" dirty="0" smtClean="0">
                <a:latin typeface="Gabriola" pitchFamily="82" charset="0"/>
              </a:rPr>
              <a:t>Disciple Seventh-day Adventist students in churches</a:t>
            </a:r>
          </a:p>
          <a:p>
            <a:pPr marL="457200" indent="-457200" algn="just">
              <a:buFont typeface="+mj-lt"/>
              <a:buAutoNum type="arabicPeriod"/>
            </a:pPr>
            <a:endParaRPr lang="en-US" sz="3000" dirty="0">
              <a:latin typeface="Gabriola" pitchFamily="82"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bg2">
                <a:lumMod val="90000"/>
              </a:schemeClr>
            </a:solidFill>
          </a:ln>
        </p:spPr>
        <p:txBody>
          <a:bodyPr>
            <a:normAutofit fontScale="90000"/>
          </a:bodyPr>
          <a:lstStyle/>
          <a:p>
            <a:r>
              <a:rPr lang="en-US" dirty="0" smtClean="0">
                <a:latin typeface="Bell MT" pitchFamily="18" charset="0"/>
              </a:rPr>
              <a:t>EVIDENCE OF ADVENTIST MISSION AND IDENTITY</a:t>
            </a:r>
            <a:endParaRPr lang="en-US" dirty="0">
              <a:latin typeface="Bell MT" pitchFamily="18" charset="0"/>
            </a:endParaRPr>
          </a:p>
        </p:txBody>
      </p:sp>
      <p:sp>
        <p:nvSpPr>
          <p:cNvPr id="3" name="Content Placeholder 2"/>
          <p:cNvSpPr>
            <a:spLocks noGrp="1"/>
          </p:cNvSpPr>
          <p:nvPr>
            <p:ph idx="1"/>
          </p:nvPr>
        </p:nvSpPr>
        <p:spPr>
          <a:xfrm>
            <a:off x="838200" y="2119257"/>
            <a:ext cx="7391400" cy="3748143"/>
          </a:xfrm>
        </p:spPr>
        <p:txBody>
          <a:bodyPr>
            <a:noAutofit/>
          </a:bodyPr>
          <a:lstStyle/>
          <a:p>
            <a:pPr marL="457200" indent="-457200">
              <a:buFont typeface="+mj-lt"/>
              <a:buAutoNum type="alphaLcParenR"/>
            </a:pPr>
            <a:r>
              <a:rPr lang="en-US" sz="2800" dirty="0" smtClean="0">
                <a:latin typeface="Bell MT" pitchFamily="18" charset="0"/>
              </a:rPr>
              <a:t>Meaningful integration of faith and learning in the various disciplines and biblical worldview</a:t>
            </a:r>
          </a:p>
          <a:p>
            <a:pPr marL="457200" indent="-457200">
              <a:buFont typeface="+mj-lt"/>
              <a:buAutoNum type="alphaLcParenR"/>
            </a:pPr>
            <a:r>
              <a:rPr lang="en-US" sz="2800" dirty="0" smtClean="0">
                <a:latin typeface="Bell MT" pitchFamily="18" charset="0"/>
              </a:rPr>
              <a:t>Balanced whole person, redemptive education that develops the ability “to think and do” and restores in students the image of God (Education pg. 17)</a:t>
            </a:r>
          </a:p>
          <a:p>
            <a:pPr marL="457200" indent="-457200">
              <a:buFont typeface="+mj-lt"/>
              <a:buAutoNum type="alphaLcParenR"/>
            </a:pPr>
            <a:r>
              <a:rPr lang="en-US" sz="2800" dirty="0" smtClean="0">
                <a:latin typeface="Bell MT" pitchFamily="18" charset="0"/>
              </a:rPr>
              <a:t>Adventist Philosophy of Education even in the evening class-programs</a:t>
            </a:r>
            <a:endParaRPr lang="en-US" sz="2800" dirty="0">
              <a:latin typeface="Bell MT"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2119257"/>
            <a:ext cx="7315200" cy="3603812"/>
          </a:xfrm>
        </p:spPr>
        <p:txBody>
          <a:bodyPr>
            <a:normAutofit/>
          </a:bodyPr>
          <a:lstStyle/>
          <a:p>
            <a:pPr marL="457200" indent="-457200" algn="just">
              <a:buAutoNum type="alphaLcPeriod" startAt="4"/>
            </a:pPr>
            <a:r>
              <a:rPr lang="en-US" sz="3200" dirty="0" smtClean="0">
                <a:latin typeface="Bell MT" pitchFamily="18" charset="0"/>
              </a:rPr>
              <a:t>Orderly programs/education activities (academic quality)</a:t>
            </a:r>
          </a:p>
          <a:p>
            <a:pPr marL="457200" indent="-457200" algn="just">
              <a:buFont typeface="Brush Script MT" pitchFamily="66" charset="0"/>
              <a:buAutoNum type="alphaLcPeriod" startAt="4"/>
            </a:pPr>
            <a:r>
              <a:rPr lang="en-US" sz="3200" dirty="0">
                <a:latin typeface="Bell MT" pitchFamily="18" charset="0"/>
              </a:rPr>
              <a:t>Spiritual master plans-appropriate for the level and type of </a:t>
            </a:r>
            <a:r>
              <a:rPr lang="en-US" sz="3200" dirty="0" smtClean="0">
                <a:latin typeface="Bell MT" pitchFamily="18" charset="0"/>
              </a:rPr>
              <a:t>student</a:t>
            </a:r>
          </a:p>
          <a:p>
            <a:pPr marL="457200" indent="-457200" algn="just">
              <a:buFont typeface="Brush Script MT" pitchFamily="66" charset="0"/>
              <a:buAutoNum type="alphaLcPeriod" startAt="4"/>
            </a:pPr>
            <a:r>
              <a:rPr lang="en-US" sz="3200" dirty="0">
                <a:latin typeface="Bell MT" pitchFamily="18" charset="0"/>
              </a:rPr>
              <a:t>Use of the Bible and academic textbooks</a:t>
            </a:r>
            <a:r>
              <a:rPr lang="en-US" sz="3200" dirty="0" smtClean="0">
                <a:latin typeface="Bell MT" pitchFamily="18" charset="0"/>
              </a:rPr>
              <a:t>.</a:t>
            </a:r>
            <a:endParaRPr lang="en-US" sz="3200" dirty="0">
              <a:latin typeface="Bell MT" pitchFamily="18" charset="0"/>
            </a:endParaRPr>
          </a:p>
        </p:txBody>
      </p:sp>
      <p:sp>
        <p:nvSpPr>
          <p:cNvPr id="4" name="Title 1"/>
          <p:cNvSpPr>
            <a:spLocks noGrp="1"/>
          </p:cNvSpPr>
          <p:nvPr>
            <p:ph type="title"/>
          </p:nvPr>
        </p:nvSpPr>
        <p:spPr>
          <a:xfrm>
            <a:off x="1095023" y="817582"/>
            <a:ext cx="6965245" cy="1202485"/>
          </a:xfrm>
          <a:ln>
            <a:solidFill>
              <a:schemeClr val="bg2">
                <a:lumMod val="90000"/>
              </a:schemeClr>
            </a:solidFill>
          </a:ln>
        </p:spPr>
        <p:txBody>
          <a:bodyPr>
            <a:normAutofit fontScale="90000"/>
          </a:bodyPr>
          <a:lstStyle/>
          <a:p>
            <a:r>
              <a:rPr lang="en-US" dirty="0" smtClean="0">
                <a:latin typeface="Bell MT" pitchFamily="18" charset="0"/>
              </a:rPr>
              <a:t>EVIDENCE OF ADVENTIST MISSION AND IDENTITY</a:t>
            </a:r>
            <a:endParaRPr lang="en-US" dirty="0">
              <a:latin typeface="Bell MT"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023" y="685800"/>
            <a:ext cx="6965245" cy="1202485"/>
          </a:xfrm>
          <a:ln>
            <a:solidFill>
              <a:schemeClr val="bg2">
                <a:lumMod val="90000"/>
              </a:schemeClr>
            </a:solidFill>
          </a:ln>
        </p:spPr>
        <p:txBody>
          <a:bodyPr>
            <a:normAutofit fontScale="90000"/>
          </a:bodyPr>
          <a:lstStyle/>
          <a:p>
            <a:r>
              <a:rPr lang="en-US" dirty="0" smtClean="0"/>
              <a:t>EFFORTS TO DEVELOP LEADERSHIP</a:t>
            </a:r>
            <a:endParaRPr lang="en-US" dirty="0"/>
          </a:p>
        </p:txBody>
      </p:sp>
      <p:sp>
        <p:nvSpPr>
          <p:cNvPr id="3" name="Content Placeholder 2"/>
          <p:cNvSpPr>
            <a:spLocks noGrp="1"/>
          </p:cNvSpPr>
          <p:nvPr>
            <p:ph idx="1"/>
          </p:nvPr>
        </p:nvSpPr>
        <p:spPr>
          <a:xfrm>
            <a:off x="838200" y="2119256"/>
            <a:ext cx="7467600" cy="4052944"/>
          </a:xfrm>
        </p:spPr>
        <p:txBody>
          <a:bodyPr>
            <a:noAutofit/>
          </a:bodyPr>
          <a:lstStyle/>
          <a:p>
            <a:pPr marL="514350" indent="-514350" algn="just">
              <a:buFont typeface="+mj-lt"/>
              <a:buAutoNum type="alphaLcPeriod"/>
            </a:pPr>
            <a:r>
              <a:rPr lang="en-US" sz="2800" dirty="0" smtClean="0">
                <a:latin typeface="Bell MT" pitchFamily="18" charset="0"/>
              </a:rPr>
              <a:t>Strengthen leadership and administration and demonstrate accountability and effective governance through coordinated institutional decision making process and structures supported by Seventh Day Adventist documents, handbook and board training workshops.</a:t>
            </a:r>
          </a:p>
          <a:p>
            <a:pPr marL="514350" indent="-514350" algn="just">
              <a:buFont typeface="+mj-lt"/>
              <a:buAutoNum type="alphaLcPeriod"/>
            </a:pPr>
            <a:r>
              <a:rPr lang="en-US" sz="2800" dirty="0" smtClean="0">
                <a:latin typeface="Bell MT" pitchFamily="18" charset="0"/>
              </a:rPr>
              <a:t>Encourage Church members and leaders to read church books and other spiritual material</a:t>
            </a:r>
            <a:endParaRPr lang="en-US" sz="2800" dirty="0">
              <a:latin typeface="Bell MT"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bg2">
                <a:lumMod val="90000"/>
              </a:schemeClr>
            </a:solidFill>
          </a:ln>
        </p:spPr>
        <p:txBody>
          <a:bodyPr>
            <a:normAutofit fontScale="90000"/>
          </a:bodyPr>
          <a:lstStyle/>
          <a:p>
            <a:r>
              <a:rPr lang="en-US" dirty="0" smtClean="0"/>
              <a:t>MISSION-FUCUSSED TEACHERS</a:t>
            </a:r>
            <a:endParaRPr lang="en-US" dirty="0"/>
          </a:p>
        </p:txBody>
      </p:sp>
      <p:sp>
        <p:nvSpPr>
          <p:cNvPr id="3" name="Content Placeholder 2"/>
          <p:cNvSpPr>
            <a:spLocks noGrp="1"/>
          </p:cNvSpPr>
          <p:nvPr>
            <p:ph idx="1"/>
          </p:nvPr>
        </p:nvSpPr>
        <p:spPr>
          <a:xfrm>
            <a:off x="990600" y="2119256"/>
            <a:ext cx="7239000" cy="4052943"/>
          </a:xfrm>
        </p:spPr>
        <p:txBody>
          <a:bodyPr>
            <a:normAutofit/>
          </a:bodyPr>
          <a:lstStyle/>
          <a:p>
            <a:pPr algn="just"/>
            <a:r>
              <a:rPr lang="en-US" dirty="0" smtClean="0">
                <a:latin typeface="Bell MT" pitchFamily="18" charset="0"/>
              </a:rPr>
              <a:t>Expand capacities of teachers to achieve redemptive purposed of Adventist education, model Adventist values and redemptive lifestyles, and increase, where needed, the percentage of Seventh Day Adventist teachers who work with a system through:</a:t>
            </a:r>
          </a:p>
          <a:p>
            <a:pPr algn="just"/>
            <a:r>
              <a:rPr lang="en-US" dirty="0" smtClean="0">
                <a:latin typeface="Bell MT" pitchFamily="18" charset="0"/>
              </a:rPr>
              <a:t>- Workshops and seminars</a:t>
            </a:r>
          </a:p>
          <a:p>
            <a:pPr algn="just"/>
            <a:r>
              <a:rPr lang="en-US" dirty="0" smtClean="0">
                <a:latin typeface="Bell MT" pitchFamily="18" charset="0"/>
              </a:rPr>
              <a:t>-Increasing access to the journal of Adventist education</a:t>
            </a:r>
          </a:p>
          <a:p>
            <a:pPr algn="just"/>
            <a:r>
              <a:rPr lang="en-US" dirty="0" smtClean="0">
                <a:latin typeface="Bell MT" pitchFamily="18" charset="0"/>
              </a:rPr>
              <a:t>Encouraging religions and theological discussion/ interactions</a:t>
            </a:r>
            <a:endParaRPr lang="en-US" dirty="0">
              <a:latin typeface="Bell MT"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bg2">
                <a:lumMod val="90000"/>
              </a:schemeClr>
            </a:solidFill>
          </a:ln>
        </p:spPr>
        <p:txBody>
          <a:bodyPr>
            <a:normAutofit fontScale="90000"/>
          </a:bodyPr>
          <a:lstStyle/>
          <a:p>
            <a:pPr algn="ctr"/>
            <a:r>
              <a:rPr dirty="0" smtClean="0"/>
              <a:t>DISCIPLINING SEVENTH DAY ADVENTIST STUDENTS</a:t>
            </a:r>
            <a:endParaRPr lang="en-US" dirty="0"/>
          </a:p>
        </p:txBody>
      </p:sp>
      <p:sp>
        <p:nvSpPr>
          <p:cNvPr id="3" name="Content Placeholder 2"/>
          <p:cNvSpPr>
            <a:spLocks noGrp="1"/>
          </p:cNvSpPr>
          <p:nvPr>
            <p:ph idx="1"/>
          </p:nvPr>
        </p:nvSpPr>
        <p:spPr>
          <a:xfrm>
            <a:off x="914400" y="2119256"/>
            <a:ext cx="7239000" cy="3824343"/>
          </a:xfrm>
        </p:spPr>
        <p:txBody>
          <a:bodyPr>
            <a:normAutofit/>
          </a:bodyPr>
          <a:lstStyle/>
          <a:p>
            <a:pPr algn="just"/>
            <a:r>
              <a:rPr lang="en-US" sz="2800" dirty="0" smtClean="0">
                <a:latin typeface="Bell MT" pitchFamily="18" charset="0"/>
              </a:rPr>
              <a:t>Train/nurture Seventh Day Adventist students in Non-Seventh Day Adventist institutions and partner with Seventh Day Adventist schools in organizing activities that will influence Seventh Day Adventist Spirit among pupils.</a:t>
            </a:r>
          </a:p>
          <a:p>
            <a:pPr algn="just"/>
            <a:r>
              <a:rPr lang="en-US" sz="2800" dirty="0" smtClean="0">
                <a:latin typeface="Bell MT" pitchFamily="18" charset="0"/>
              </a:rPr>
              <a:t>-Influence the materials being used in our church schools.</a:t>
            </a:r>
            <a:endParaRPr lang="en-US" sz="2800" dirty="0">
              <a:latin typeface="Bell MT"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ln>
            <a:solidFill>
              <a:schemeClr val="bg2">
                <a:lumMod val="90000"/>
              </a:schemeClr>
            </a:solidFill>
          </a:ln>
        </p:spPr>
        <p:txBody>
          <a:bodyPr>
            <a:normAutofit fontScale="90000"/>
          </a:bodyPr>
          <a:lstStyle/>
          <a:p>
            <a:pPr algn="ctr"/>
            <a:r>
              <a:rPr smtClean="0"/>
              <a:t>DUTIES OF CHURCH EDUCATION SECRETARIES</a:t>
            </a:r>
            <a:endParaRPr lang="en-US" dirty="0"/>
          </a:p>
        </p:txBody>
      </p:sp>
      <p:sp>
        <p:nvSpPr>
          <p:cNvPr id="2" name="Content Placeholder 1"/>
          <p:cNvSpPr>
            <a:spLocks noGrp="1"/>
          </p:cNvSpPr>
          <p:nvPr>
            <p:ph idx="1"/>
          </p:nvPr>
        </p:nvSpPr>
        <p:spPr>
          <a:xfrm>
            <a:off x="914400" y="2119256"/>
            <a:ext cx="7239000" cy="4052943"/>
          </a:xfrm>
        </p:spPr>
        <p:txBody>
          <a:bodyPr>
            <a:normAutofit lnSpcReduction="10000"/>
          </a:bodyPr>
          <a:lstStyle/>
          <a:p>
            <a:pPr marL="457200" indent="-457200" algn="just">
              <a:buFont typeface="+mj-lt"/>
              <a:buAutoNum type="arabicPeriod"/>
            </a:pPr>
            <a:r>
              <a:rPr lang="en-US" dirty="0" smtClean="0">
                <a:latin typeface="Bell MT" pitchFamily="18" charset="0"/>
              </a:rPr>
              <a:t>Promote Adventist Education activities in Churches, home and work places</a:t>
            </a:r>
          </a:p>
          <a:p>
            <a:pPr marL="457200" indent="-457200" algn="just">
              <a:buFont typeface="+mj-lt"/>
              <a:buAutoNum type="arabicPeriod"/>
            </a:pPr>
            <a:r>
              <a:rPr lang="en-US" dirty="0" smtClean="0">
                <a:latin typeface="Bell MT" pitchFamily="18" charset="0"/>
              </a:rPr>
              <a:t>Guide and counsel youths in the Church on matters of education and spiritually.</a:t>
            </a:r>
          </a:p>
          <a:p>
            <a:pPr marL="457200" indent="-457200" algn="just">
              <a:buFont typeface="+mj-lt"/>
              <a:buAutoNum type="arabicPeriod"/>
            </a:pPr>
            <a:r>
              <a:rPr lang="en-US" dirty="0" smtClean="0">
                <a:latin typeface="Bell MT" pitchFamily="18" charset="0"/>
              </a:rPr>
              <a:t>Mobilize resources for church members in the area of education</a:t>
            </a:r>
          </a:p>
          <a:p>
            <a:pPr marL="457200" indent="-457200" algn="just">
              <a:buFont typeface="+mj-lt"/>
              <a:buAutoNum type="arabicPeriod"/>
            </a:pPr>
            <a:r>
              <a:rPr lang="en-US" dirty="0" smtClean="0">
                <a:latin typeface="Bell MT" pitchFamily="18" charset="0"/>
              </a:rPr>
              <a:t>Work with church leadership, homes and local schools in identifying education needs for the youths</a:t>
            </a:r>
          </a:p>
          <a:p>
            <a:pPr marL="457200" indent="-457200" algn="just">
              <a:buFont typeface="+mj-lt"/>
              <a:buAutoNum type="arabicPeriod"/>
            </a:pPr>
            <a:r>
              <a:rPr lang="en-US" dirty="0" smtClean="0">
                <a:latin typeface="Bell MT" pitchFamily="18" charset="0"/>
              </a:rPr>
              <a:t>Between youths and church leadership, homes and school teachers on various issues affecting growing persons.</a:t>
            </a:r>
            <a:endParaRPr lang="en-US" dirty="0">
              <a:latin typeface="Bell MT"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90600" y="914400"/>
            <a:ext cx="7239000" cy="1219200"/>
          </a:xfrm>
          <a:ln>
            <a:solidFill>
              <a:schemeClr val="bg2">
                <a:lumMod val="90000"/>
              </a:schemeClr>
            </a:solidFill>
          </a:ln>
        </p:spPr>
        <p:txBody>
          <a:bodyPr>
            <a:normAutofit fontScale="90000"/>
          </a:bodyPr>
          <a:lstStyle/>
          <a:p>
            <a:pPr algn="ctr"/>
            <a:r>
              <a:rPr dirty="0" smtClean="0"/>
              <a:t>SCHOOLS OF THE PROPHETS OUR MODEL</a:t>
            </a:r>
            <a:endParaRPr lang="en-US" dirty="0"/>
          </a:p>
        </p:txBody>
      </p:sp>
      <p:sp>
        <p:nvSpPr>
          <p:cNvPr id="2" name="Content Placeholder 1"/>
          <p:cNvSpPr>
            <a:spLocks noGrp="1"/>
          </p:cNvSpPr>
          <p:nvPr>
            <p:ph idx="1"/>
          </p:nvPr>
        </p:nvSpPr>
        <p:spPr>
          <a:xfrm>
            <a:off x="838200" y="2362200"/>
            <a:ext cx="7467600" cy="3733800"/>
          </a:xfrm>
        </p:spPr>
        <p:txBody>
          <a:bodyPr>
            <a:normAutofit/>
          </a:bodyPr>
          <a:lstStyle/>
          <a:p>
            <a:pPr algn="just"/>
            <a:r>
              <a:rPr lang="en-GB" sz="2800" dirty="0">
                <a:latin typeface="Bell MT" pitchFamily="18" charset="0"/>
              </a:rPr>
              <a:t>The pupils of these schools sustained themselves by their own </a:t>
            </a:r>
            <a:r>
              <a:rPr lang="en-GB" sz="2800" dirty="0" smtClean="0">
                <a:latin typeface="Bell MT" pitchFamily="18" charset="0"/>
              </a:rPr>
              <a:t>labour </a:t>
            </a:r>
            <a:r>
              <a:rPr lang="en-GB" sz="2800" dirty="0">
                <a:latin typeface="Bell MT" pitchFamily="18" charset="0"/>
              </a:rPr>
              <a:t>in tilling the soil or in some mechanical employment. In Israel this was not thought strange or degrading; indeed, it was regarded as a sin to allow children to grow up in ignorance of useful </a:t>
            </a:r>
            <a:r>
              <a:rPr lang="en-GB" sz="2800" dirty="0" smtClean="0">
                <a:latin typeface="Bell MT" pitchFamily="18" charset="0"/>
              </a:rPr>
              <a:t>labour. </a:t>
            </a:r>
            <a:endParaRPr lang="en-US" sz="2800" dirty="0">
              <a:latin typeface="Bell MT"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102</TotalTime>
  <Words>966</Words>
  <Application>Microsoft Office PowerPoint</Application>
  <PresentationFormat>On-screen Show (4:3)</PresentationFormat>
  <Paragraphs>55</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Pushpin</vt:lpstr>
      <vt:lpstr>PRIOTIES FOR ADVENTIST EDUCATION</vt:lpstr>
      <vt:lpstr>PRIORITIES</vt:lpstr>
      <vt:lpstr>EVIDENCE OF ADVENTIST MISSION AND IDENTITY</vt:lpstr>
      <vt:lpstr>EVIDENCE OF ADVENTIST MISSION AND IDENTITY</vt:lpstr>
      <vt:lpstr>EFFORTS TO DEVELOP LEADERSHIP</vt:lpstr>
      <vt:lpstr>MISSION-FUCUSSED TEACHERS</vt:lpstr>
      <vt:lpstr>DISCIPLINING SEVENTH DAY ADVENTIST STUDENTS</vt:lpstr>
      <vt:lpstr>DUTIES OF CHURCH EDUCATION SECRETARIES</vt:lpstr>
      <vt:lpstr>SCHOOLS OF THE PROPHETS OUR MODEL</vt:lpstr>
      <vt:lpstr>SCHOOLS OF THE PROPHETS OUR MODEL</vt:lpstr>
      <vt:lpstr>SCHOOLS OF THE PROPHETS OUR MODEL</vt:lpstr>
      <vt:lpstr>SCHOOLS OF THE PROPHETS OUR MODEL</vt:lpstr>
      <vt:lpstr>SCHOOLS OF THE PROPHETS OUR MODEL</vt:lpstr>
      <vt:lpstr>Relation of Dress to Education</vt:lpstr>
      <vt:lpstr>Relation of Dress to Education</vt:lpstr>
      <vt:lpstr>Relation of Dress to Education</vt:lpstr>
      <vt:lpstr>Relation of Dress to Education</vt:lpstr>
      <vt:lpstr>Relation of Dress to Education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PRIOTIES FOR ADVENTIST EDUCATION</dc:title>
  <dc:creator>MAUREEN S NG'AMBI</dc:creator>
  <cp:lastModifiedBy>PS</cp:lastModifiedBy>
  <cp:revision>10</cp:revision>
  <dcterms:created xsi:type="dcterms:W3CDTF">2013-01-28T13:53:05Z</dcterms:created>
  <dcterms:modified xsi:type="dcterms:W3CDTF">2013-01-29T13:34:26Z</dcterms:modified>
</cp:coreProperties>
</file>